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</p:sldIdLst>
  <p:sldSz cx="10323513" cy="719296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244"/>
    <a:srgbClr val="DE664E"/>
    <a:srgbClr val="C23E24"/>
    <a:srgbClr val="E48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0439" y="1177182"/>
            <a:ext cx="7742635" cy="2504217"/>
          </a:xfrm>
        </p:spPr>
        <p:txBody>
          <a:bodyPr anchor="b"/>
          <a:lstStyle>
            <a:lvl1pPr algn="ctr">
              <a:defRPr sz="50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0439" y="3777971"/>
            <a:ext cx="7742635" cy="1736634"/>
          </a:xfrm>
        </p:spPr>
        <p:txBody>
          <a:bodyPr/>
          <a:lstStyle>
            <a:lvl1pPr marL="0" indent="0" algn="ctr">
              <a:buNone/>
              <a:defRPr sz="2032"/>
            </a:lvl1pPr>
            <a:lvl2pPr marL="387111" indent="0" algn="ctr">
              <a:buNone/>
              <a:defRPr sz="1693"/>
            </a:lvl2pPr>
            <a:lvl3pPr marL="774222" indent="0" algn="ctr">
              <a:buNone/>
              <a:defRPr sz="1524"/>
            </a:lvl3pPr>
            <a:lvl4pPr marL="1161334" indent="0" algn="ctr">
              <a:buNone/>
              <a:defRPr sz="1355"/>
            </a:lvl4pPr>
            <a:lvl5pPr marL="1548445" indent="0" algn="ctr">
              <a:buNone/>
              <a:defRPr sz="1355"/>
            </a:lvl5pPr>
            <a:lvl6pPr marL="1935556" indent="0" algn="ctr">
              <a:buNone/>
              <a:defRPr sz="1355"/>
            </a:lvl6pPr>
            <a:lvl7pPr marL="2322667" indent="0" algn="ctr">
              <a:buNone/>
              <a:defRPr sz="1355"/>
            </a:lvl7pPr>
            <a:lvl8pPr marL="2709779" indent="0" algn="ctr">
              <a:buNone/>
              <a:defRPr sz="1355"/>
            </a:lvl8pPr>
            <a:lvl9pPr marL="3096890" indent="0" algn="ctr">
              <a:buNone/>
              <a:defRPr sz="1355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6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31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87764" y="382959"/>
            <a:ext cx="2226007" cy="60957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09741" y="382959"/>
            <a:ext cx="6548979" cy="609570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574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685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365" y="1793247"/>
            <a:ext cx="8904030" cy="2992072"/>
          </a:xfrm>
        </p:spPr>
        <p:txBody>
          <a:bodyPr anchor="b"/>
          <a:lstStyle>
            <a:lvl1pPr>
              <a:defRPr sz="50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4365" y="4813625"/>
            <a:ext cx="8904030" cy="1573460"/>
          </a:xfrm>
        </p:spPr>
        <p:txBody>
          <a:bodyPr/>
          <a:lstStyle>
            <a:lvl1pPr marL="0" indent="0">
              <a:buNone/>
              <a:defRPr sz="2032">
                <a:solidFill>
                  <a:schemeClr val="tx1">
                    <a:tint val="75000"/>
                  </a:schemeClr>
                </a:solidFill>
              </a:defRPr>
            </a:lvl1pPr>
            <a:lvl2pPr marL="387111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2pPr>
            <a:lvl3pPr marL="774222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3pPr>
            <a:lvl4pPr marL="1161334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4pPr>
            <a:lvl5pPr marL="154844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5pPr>
            <a:lvl6pPr marL="1935556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6pPr>
            <a:lvl7pPr marL="2322667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7pPr>
            <a:lvl8pPr marL="2709779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8pPr>
            <a:lvl9pPr marL="309689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7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9742" y="1914793"/>
            <a:ext cx="4387493" cy="456386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6278" y="1914793"/>
            <a:ext cx="4387493" cy="456386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36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86" y="382959"/>
            <a:ext cx="8904030" cy="139030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1087" y="1763276"/>
            <a:ext cx="4367329" cy="864154"/>
          </a:xfrm>
        </p:spPr>
        <p:txBody>
          <a:bodyPr anchor="b"/>
          <a:lstStyle>
            <a:lvl1pPr marL="0" indent="0">
              <a:buNone/>
              <a:defRPr sz="2032" b="1"/>
            </a:lvl1pPr>
            <a:lvl2pPr marL="387111" indent="0">
              <a:buNone/>
              <a:defRPr sz="1693" b="1"/>
            </a:lvl2pPr>
            <a:lvl3pPr marL="774222" indent="0">
              <a:buNone/>
              <a:defRPr sz="1524" b="1"/>
            </a:lvl3pPr>
            <a:lvl4pPr marL="1161334" indent="0">
              <a:buNone/>
              <a:defRPr sz="1355" b="1"/>
            </a:lvl4pPr>
            <a:lvl5pPr marL="1548445" indent="0">
              <a:buNone/>
              <a:defRPr sz="1355" b="1"/>
            </a:lvl5pPr>
            <a:lvl6pPr marL="1935556" indent="0">
              <a:buNone/>
              <a:defRPr sz="1355" b="1"/>
            </a:lvl6pPr>
            <a:lvl7pPr marL="2322667" indent="0">
              <a:buNone/>
              <a:defRPr sz="1355" b="1"/>
            </a:lvl7pPr>
            <a:lvl8pPr marL="2709779" indent="0">
              <a:buNone/>
              <a:defRPr sz="1355" b="1"/>
            </a:lvl8pPr>
            <a:lvl9pPr marL="3096890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1087" y="2627430"/>
            <a:ext cx="4367329" cy="38645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26278" y="1763276"/>
            <a:ext cx="4388838" cy="864154"/>
          </a:xfrm>
        </p:spPr>
        <p:txBody>
          <a:bodyPr anchor="b"/>
          <a:lstStyle>
            <a:lvl1pPr marL="0" indent="0">
              <a:buNone/>
              <a:defRPr sz="2032" b="1"/>
            </a:lvl1pPr>
            <a:lvl2pPr marL="387111" indent="0">
              <a:buNone/>
              <a:defRPr sz="1693" b="1"/>
            </a:lvl2pPr>
            <a:lvl3pPr marL="774222" indent="0">
              <a:buNone/>
              <a:defRPr sz="1524" b="1"/>
            </a:lvl3pPr>
            <a:lvl4pPr marL="1161334" indent="0">
              <a:buNone/>
              <a:defRPr sz="1355" b="1"/>
            </a:lvl4pPr>
            <a:lvl5pPr marL="1548445" indent="0">
              <a:buNone/>
              <a:defRPr sz="1355" b="1"/>
            </a:lvl5pPr>
            <a:lvl6pPr marL="1935556" indent="0">
              <a:buNone/>
              <a:defRPr sz="1355" b="1"/>
            </a:lvl6pPr>
            <a:lvl7pPr marL="2322667" indent="0">
              <a:buNone/>
              <a:defRPr sz="1355" b="1"/>
            </a:lvl7pPr>
            <a:lvl8pPr marL="2709779" indent="0">
              <a:buNone/>
              <a:defRPr sz="1355" b="1"/>
            </a:lvl8pPr>
            <a:lvl9pPr marL="3096890" indent="0">
              <a:buNone/>
              <a:defRPr sz="135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26278" y="2627430"/>
            <a:ext cx="4388838" cy="38645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69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6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83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87" y="479531"/>
            <a:ext cx="3329601" cy="1678358"/>
          </a:xfrm>
        </p:spPr>
        <p:txBody>
          <a:bodyPr anchor="b"/>
          <a:lstStyle>
            <a:lvl1pPr>
              <a:defRPr sz="270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8838" y="1035654"/>
            <a:ext cx="5226278" cy="5111666"/>
          </a:xfrm>
        </p:spPr>
        <p:txBody>
          <a:bodyPr/>
          <a:lstStyle>
            <a:lvl1pPr>
              <a:defRPr sz="2709"/>
            </a:lvl1pPr>
            <a:lvl2pPr>
              <a:defRPr sz="2371"/>
            </a:lvl2pPr>
            <a:lvl3pPr>
              <a:defRPr sz="2032"/>
            </a:lvl3pPr>
            <a:lvl4pPr>
              <a:defRPr sz="1693"/>
            </a:lvl4pPr>
            <a:lvl5pPr>
              <a:defRPr sz="1693"/>
            </a:lvl5pPr>
            <a:lvl6pPr>
              <a:defRPr sz="1693"/>
            </a:lvl6pPr>
            <a:lvl7pPr>
              <a:defRPr sz="1693"/>
            </a:lvl7pPr>
            <a:lvl8pPr>
              <a:defRPr sz="1693"/>
            </a:lvl8pPr>
            <a:lvl9pPr>
              <a:defRPr sz="169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1087" y="2157889"/>
            <a:ext cx="3329601" cy="3997756"/>
          </a:xfrm>
        </p:spPr>
        <p:txBody>
          <a:bodyPr/>
          <a:lstStyle>
            <a:lvl1pPr marL="0" indent="0">
              <a:buNone/>
              <a:defRPr sz="1355"/>
            </a:lvl1pPr>
            <a:lvl2pPr marL="387111" indent="0">
              <a:buNone/>
              <a:defRPr sz="1185"/>
            </a:lvl2pPr>
            <a:lvl3pPr marL="774222" indent="0">
              <a:buNone/>
              <a:defRPr sz="1016"/>
            </a:lvl3pPr>
            <a:lvl4pPr marL="1161334" indent="0">
              <a:buNone/>
              <a:defRPr sz="847"/>
            </a:lvl4pPr>
            <a:lvl5pPr marL="1548445" indent="0">
              <a:buNone/>
              <a:defRPr sz="847"/>
            </a:lvl5pPr>
            <a:lvl6pPr marL="1935556" indent="0">
              <a:buNone/>
              <a:defRPr sz="847"/>
            </a:lvl6pPr>
            <a:lvl7pPr marL="2322667" indent="0">
              <a:buNone/>
              <a:defRPr sz="847"/>
            </a:lvl7pPr>
            <a:lvl8pPr marL="2709779" indent="0">
              <a:buNone/>
              <a:defRPr sz="847"/>
            </a:lvl8pPr>
            <a:lvl9pPr marL="3096890" indent="0">
              <a:buNone/>
              <a:defRPr sz="84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2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87" y="479531"/>
            <a:ext cx="3329601" cy="1678358"/>
          </a:xfrm>
        </p:spPr>
        <p:txBody>
          <a:bodyPr anchor="b"/>
          <a:lstStyle>
            <a:lvl1pPr>
              <a:defRPr sz="270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388838" y="1035654"/>
            <a:ext cx="5226278" cy="5111666"/>
          </a:xfrm>
        </p:spPr>
        <p:txBody>
          <a:bodyPr/>
          <a:lstStyle>
            <a:lvl1pPr marL="0" indent="0">
              <a:buNone/>
              <a:defRPr sz="2709"/>
            </a:lvl1pPr>
            <a:lvl2pPr marL="387111" indent="0">
              <a:buNone/>
              <a:defRPr sz="2371"/>
            </a:lvl2pPr>
            <a:lvl3pPr marL="774222" indent="0">
              <a:buNone/>
              <a:defRPr sz="2032"/>
            </a:lvl3pPr>
            <a:lvl4pPr marL="1161334" indent="0">
              <a:buNone/>
              <a:defRPr sz="1693"/>
            </a:lvl4pPr>
            <a:lvl5pPr marL="1548445" indent="0">
              <a:buNone/>
              <a:defRPr sz="1693"/>
            </a:lvl5pPr>
            <a:lvl6pPr marL="1935556" indent="0">
              <a:buNone/>
              <a:defRPr sz="1693"/>
            </a:lvl6pPr>
            <a:lvl7pPr marL="2322667" indent="0">
              <a:buNone/>
              <a:defRPr sz="1693"/>
            </a:lvl7pPr>
            <a:lvl8pPr marL="2709779" indent="0">
              <a:buNone/>
              <a:defRPr sz="1693"/>
            </a:lvl8pPr>
            <a:lvl9pPr marL="3096890" indent="0">
              <a:buNone/>
              <a:defRPr sz="1693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1087" y="2157889"/>
            <a:ext cx="3329601" cy="3997756"/>
          </a:xfrm>
        </p:spPr>
        <p:txBody>
          <a:bodyPr/>
          <a:lstStyle>
            <a:lvl1pPr marL="0" indent="0">
              <a:buNone/>
              <a:defRPr sz="1355"/>
            </a:lvl1pPr>
            <a:lvl2pPr marL="387111" indent="0">
              <a:buNone/>
              <a:defRPr sz="1185"/>
            </a:lvl2pPr>
            <a:lvl3pPr marL="774222" indent="0">
              <a:buNone/>
              <a:defRPr sz="1016"/>
            </a:lvl3pPr>
            <a:lvl4pPr marL="1161334" indent="0">
              <a:buNone/>
              <a:defRPr sz="847"/>
            </a:lvl4pPr>
            <a:lvl5pPr marL="1548445" indent="0">
              <a:buNone/>
              <a:defRPr sz="847"/>
            </a:lvl5pPr>
            <a:lvl6pPr marL="1935556" indent="0">
              <a:buNone/>
              <a:defRPr sz="847"/>
            </a:lvl6pPr>
            <a:lvl7pPr marL="2322667" indent="0">
              <a:buNone/>
              <a:defRPr sz="847"/>
            </a:lvl7pPr>
            <a:lvl8pPr marL="2709779" indent="0">
              <a:buNone/>
              <a:defRPr sz="847"/>
            </a:lvl8pPr>
            <a:lvl9pPr marL="3096890" indent="0">
              <a:buNone/>
              <a:defRPr sz="84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68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742" y="382959"/>
            <a:ext cx="8904030" cy="1390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9742" y="1914793"/>
            <a:ext cx="8904030" cy="4563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9742" y="6666811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AFF84-46AC-41BE-A3B4-9F1E83BF9F21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19664" y="6666811"/>
            <a:ext cx="3484186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90981" y="6666811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C50C-F4C4-4606-A2E2-FD5C2979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75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774222" rtl="0" eaLnBrk="1" latinLnBrk="0" hangingPunct="1">
        <a:lnSpc>
          <a:spcPct val="90000"/>
        </a:lnSpc>
        <a:spcBef>
          <a:spcPct val="0"/>
        </a:spcBef>
        <a:buNone/>
        <a:defRPr sz="37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3556" indent="-193556" algn="l" defTabSz="774222" rtl="0" eaLnBrk="1" latinLnBrk="0" hangingPunct="1">
        <a:lnSpc>
          <a:spcPct val="90000"/>
        </a:lnSpc>
        <a:spcBef>
          <a:spcPts val="847"/>
        </a:spcBef>
        <a:buFont typeface="Arial" panose="020B0604020202020204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1pPr>
      <a:lvl2pPr marL="580667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2pPr>
      <a:lvl3pPr marL="967778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693" kern="1200">
          <a:solidFill>
            <a:schemeClr val="tx1"/>
          </a:solidFill>
          <a:latin typeface="+mn-lt"/>
          <a:ea typeface="+mn-ea"/>
          <a:cs typeface="+mn-cs"/>
        </a:defRPr>
      </a:lvl3pPr>
      <a:lvl4pPr marL="1354889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742001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2129112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516223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903334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290446" indent="-193556" algn="l" defTabSz="774222" rtl="0" eaLnBrk="1" latinLnBrk="0" hangingPunct="1">
        <a:lnSpc>
          <a:spcPct val="90000"/>
        </a:lnSpc>
        <a:spcBef>
          <a:spcPts val="423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7111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4222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1334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8445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5556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2667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9779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6890" algn="l" defTabSz="774222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65607" y="65555"/>
            <a:ext cx="4018026" cy="137171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rgbClr val="FF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АФРИКАНСКАЯ ЧУМА СВИНЕЙ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58" y="65558"/>
            <a:ext cx="1396105" cy="1371719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482464" y="180490"/>
            <a:ext cx="3026784" cy="114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0902"/>
            <a:r>
              <a:rPr lang="ru-RU" sz="970" b="1" dirty="0" err="1">
                <a:solidFill>
                  <a:prstClr val="black"/>
                </a:solidFill>
              </a:rPr>
              <a:t>г.Пермь</a:t>
            </a:r>
            <a:r>
              <a:rPr lang="ru-RU" sz="970" b="1" dirty="0">
                <a:solidFill>
                  <a:prstClr val="black"/>
                </a:solidFill>
              </a:rPr>
              <a:t>, </a:t>
            </a:r>
            <a:r>
              <a:rPr lang="ru-RU" sz="970" b="1" dirty="0" err="1">
                <a:solidFill>
                  <a:prstClr val="black"/>
                </a:solidFill>
              </a:rPr>
              <a:t>ул.Экскаваторная</a:t>
            </a:r>
            <a:r>
              <a:rPr lang="ru-RU" sz="970" b="1" dirty="0">
                <a:solidFill>
                  <a:prstClr val="black"/>
                </a:solidFill>
              </a:rPr>
              <a:t>, 37а, тел. (342) 226-55-03, </a:t>
            </a:r>
          </a:p>
          <a:p>
            <a:pPr lvl="0" defTabSz="1000902"/>
            <a:r>
              <a:rPr lang="ru-RU" sz="1000" b="1" dirty="0">
                <a:solidFill>
                  <a:prstClr val="black"/>
                </a:solidFill>
              </a:rPr>
              <a:t>(342) 226-21-09, </a:t>
            </a:r>
            <a:r>
              <a:rPr lang="ru-RU" sz="970" b="1" dirty="0">
                <a:solidFill>
                  <a:prstClr val="black"/>
                </a:solidFill>
              </a:rPr>
              <a:t>8-952-662-23-60 </a:t>
            </a:r>
          </a:p>
          <a:p>
            <a:pPr lvl="0" defTabSz="1000902"/>
            <a:r>
              <a:rPr lang="ru-RU" sz="970" b="1" dirty="0" err="1">
                <a:solidFill>
                  <a:prstClr val="black"/>
                </a:solidFill>
              </a:rPr>
              <a:t>г.Пермь</a:t>
            </a:r>
            <a:r>
              <a:rPr lang="ru-RU" sz="970" b="1" dirty="0">
                <a:solidFill>
                  <a:prstClr val="black"/>
                </a:solidFill>
              </a:rPr>
              <a:t>, </a:t>
            </a:r>
            <a:r>
              <a:rPr lang="ru-RU" sz="970" b="1" dirty="0" err="1">
                <a:solidFill>
                  <a:prstClr val="black"/>
                </a:solidFill>
              </a:rPr>
              <a:t>ул.Красноуфимская</a:t>
            </a:r>
            <a:r>
              <a:rPr lang="ru-RU" sz="970" b="1" dirty="0">
                <a:solidFill>
                  <a:prstClr val="black"/>
                </a:solidFill>
              </a:rPr>
              <a:t>, 51, тел. (342)282-43-58</a:t>
            </a:r>
          </a:p>
          <a:p>
            <a:pPr lvl="0" defTabSz="1000902"/>
            <a:r>
              <a:rPr lang="ru-RU" sz="970" b="1" dirty="0" err="1">
                <a:solidFill>
                  <a:prstClr val="black"/>
                </a:solidFill>
              </a:rPr>
              <a:t>г.Краснокамск</a:t>
            </a:r>
            <a:r>
              <a:rPr lang="ru-RU" sz="970" b="1" dirty="0">
                <a:solidFill>
                  <a:prstClr val="black"/>
                </a:solidFill>
              </a:rPr>
              <a:t>, </a:t>
            </a:r>
            <a:r>
              <a:rPr lang="ru-RU" sz="970" b="1" dirty="0" err="1">
                <a:solidFill>
                  <a:prstClr val="black"/>
                </a:solidFill>
              </a:rPr>
              <a:t>ул.Пушкина</a:t>
            </a:r>
            <a:r>
              <a:rPr lang="ru-RU" sz="970" b="1" dirty="0">
                <a:solidFill>
                  <a:prstClr val="black"/>
                </a:solidFill>
              </a:rPr>
              <a:t>, 1а, тел. (34273) 4-93-70 </a:t>
            </a:r>
          </a:p>
          <a:p>
            <a:pPr lvl="0" defTabSz="1000902"/>
            <a:r>
              <a:rPr lang="ru-RU" sz="970" b="1" dirty="0" err="1">
                <a:solidFill>
                  <a:prstClr val="black"/>
                </a:solidFill>
              </a:rPr>
              <a:t>п.Юго</a:t>
            </a:r>
            <a:r>
              <a:rPr lang="ru-RU" sz="970" b="1" dirty="0">
                <a:solidFill>
                  <a:prstClr val="black"/>
                </a:solidFill>
              </a:rPr>
              <a:t>-Камский, </a:t>
            </a:r>
            <a:r>
              <a:rPr lang="ru-RU" sz="970" b="1" dirty="0" err="1">
                <a:solidFill>
                  <a:prstClr val="black"/>
                </a:solidFill>
              </a:rPr>
              <a:t>ул.Куйбышева</a:t>
            </a:r>
            <a:r>
              <a:rPr lang="ru-RU" sz="970" b="1" dirty="0">
                <a:solidFill>
                  <a:prstClr val="black"/>
                </a:solidFill>
              </a:rPr>
              <a:t>, 55, </a:t>
            </a:r>
          </a:p>
          <a:p>
            <a:pPr lvl="0" defTabSz="1000902"/>
            <a:r>
              <a:rPr lang="ru-RU" sz="970" b="1" dirty="0">
                <a:solidFill>
                  <a:prstClr val="black"/>
                </a:solidFill>
              </a:rPr>
              <a:t>тел. 8-908-275-28-18 </a:t>
            </a:r>
          </a:p>
          <a:p>
            <a:pPr lvl="0" defTabSz="1000902"/>
            <a:r>
              <a:rPr lang="ru-RU" sz="970" b="1" dirty="0" err="1">
                <a:solidFill>
                  <a:prstClr val="black"/>
                </a:solidFill>
              </a:rPr>
              <a:t>п.Курашим</a:t>
            </a:r>
            <a:r>
              <a:rPr lang="ru-RU" sz="970" b="1" dirty="0">
                <a:solidFill>
                  <a:prstClr val="black"/>
                </a:solidFill>
              </a:rPr>
              <a:t>, </a:t>
            </a:r>
            <a:r>
              <a:rPr lang="ru-RU" sz="970" b="1" dirty="0" err="1">
                <a:solidFill>
                  <a:prstClr val="black"/>
                </a:solidFill>
              </a:rPr>
              <a:t>ул.Чурекова</a:t>
            </a:r>
            <a:r>
              <a:rPr lang="ru-RU" sz="970" b="1" dirty="0">
                <a:solidFill>
                  <a:prstClr val="black"/>
                </a:solidFill>
              </a:rPr>
              <a:t>, 6, тел. 8-919-453-23-18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697" y="86898"/>
            <a:ext cx="1779500" cy="1969739"/>
          </a:xfrm>
          <a:prstGeom prst="rect">
            <a:avLst/>
          </a:prstGeom>
          <a:effectLst>
            <a:glow rad="101600">
              <a:srgbClr val="C23E24">
                <a:alpha val="40000"/>
              </a:srgbClr>
            </a:glow>
          </a:effectLst>
        </p:spPr>
      </p:pic>
      <p:sp>
        <p:nvSpPr>
          <p:cNvPr id="11" name="TextBox 10"/>
          <p:cNvSpPr txBox="1"/>
          <p:nvPr/>
        </p:nvSpPr>
        <p:spPr>
          <a:xfrm>
            <a:off x="510988" y="29224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7414" y="1552209"/>
            <a:ext cx="51329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400" b="1" dirty="0"/>
              <a:t>Африканская чума свиней или АЧС</a:t>
            </a:r>
            <a:r>
              <a:rPr lang="ru-RU" sz="1400" dirty="0"/>
              <a:t> – чрезвычайно заразная особо опасная вирусная болезнь домашних свиней и диких кабанов. Вирус устойчив в широком диапазоне температур и рН среды, включая замораживание, высушивание и гниение. Сохраняет жизнеспособность от 2 до 6 месяцев во всех выделениях больных животных, на объектах внешней среды, в почве, а также в мясных продуктах.</a:t>
            </a:r>
          </a:p>
          <a:p>
            <a:pPr algn="just">
              <a:lnSpc>
                <a:spcPts val="1200"/>
              </a:lnSpc>
            </a:pPr>
            <a:endParaRPr lang="ru-RU" sz="1400" dirty="0"/>
          </a:p>
          <a:p>
            <a:pPr algn="just">
              <a:lnSpc>
                <a:spcPts val="1200"/>
              </a:lnSpc>
            </a:pPr>
            <a:r>
              <a:rPr lang="ru-RU" sz="1400" b="1" dirty="0"/>
              <a:t>Источник заражения</a:t>
            </a:r>
            <a:r>
              <a:rPr lang="ru-RU" sz="1400" dirty="0"/>
              <a:t> – больные домашние свиньи, дикие кабаны, их экскременты (кал, моча), слюна, носовые выделения, кровь.</a:t>
            </a:r>
          </a:p>
          <a:p>
            <a:pPr algn="just">
              <a:lnSpc>
                <a:spcPts val="1200"/>
              </a:lnSpc>
            </a:pPr>
            <a:endParaRPr lang="ru-RU" sz="1400" dirty="0"/>
          </a:p>
          <a:p>
            <a:pPr algn="just">
              <a:lnSpc>
                <a:spcPts val="1200"/>
              </a:lnSpc>
            </a:pPr>
            <a:r>
              <a:rPr lang="ru-RU" sz="1400" b="1" dirty="0"/>
              <a:t>Симптомы заболевания</a:t>
            </a:r>
            <a:r>
              <a:rPr lang="ru-RU" sz="1400" dirty="0"/>
              <a:t>: от заражения до появления клинических признаков может пройти от 3 до 15 суток. Основные признаки: угнетенное состояние, высокая температура тела (до 41-42</a:t>
            </a:r>
            <a:r>
              <a:rPr lang="ru-RU" sz="1400" baseline="30000" dirty="0"/>
              <a:t>о</a:t>
            </a:r>
            <a:r>
              <a:rPr lang="ru-RU" sz="1400" dirty="0"/>
              <a:t>С), красно-фиолетовые пятна на коже ушей, подгрудка, живота, паха, конечностей, понос с примесью крови, кашель, кровянистые истечения из носа, судороги и паралич конечностей.</a:t>
            </a:r>
          </a:p>
          <a:p>
            <a:pPr algn="just">
              <a:lnSpc>
                <a:spcPts val="1200"/>
              </a:lnSpc>
            </a:pPr>
            <a:endParaRPr lang="ru-RU" sz="1400" dirty="0"/>
          </a:p>
          <a:p>
            <a:pPr algn="just">
              <a:lnSpc>
                <a:spcPts val="1200"/>
              </a:lnSpc>
            </a:pPr>
            <a:r>
              <a:rPr lang="ru-RU" sz="1400" b="1" dirty="0"/>
              <a:t>Пути заражения</a:t>
            </a:r>
            <a:r>
              <a:rPr lang="ru-RU" sz="1400" dirty="0"/>
              <a:t>: контакт с больными животными или их трупами, через корма, воду, подстилку, навоз, почву, одежду, обувь, предметы ухода, транспортные средства, загрязненные выделениями больных животных, остатки продуктов убоя от больных свиней. Использование пищевых отходов, в </a:t>
            </a:r>
            <a:r>
              <a:rPr lang="ru-RU" sz="1400" dirty="0" err="1"/>
              <a:t>т.ч</a:t>
            </a:r>
            <a:r>
              <a:rPr lang="ru-RU" sz="1400" dirty="0"/>
              <a:t>. из столовых, ресторанов, детских садов, содержащих вирус АЧС.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094322" y="5898462"/>
            <a:ext cx="3651843" cy="892552"/>
          </a:xfrm>
          <a:prstGeom prst="rect">
            <a:avLst/>
          </a:prstGeom>
        </p:spPr>
        <p:txBody>
          <a:bodyPr wrap="square">
            <a:spAutoFit/>
            <a:scene3d>
              <a:camera prst="obliqueTopLeft"/>
              <a:lightRig rig="threePt" dir="t"/>
            </a:scene3d>
            <a:sp3d/>
          </a:bodyPr>
          <a:lstStyle/>
          <a:p>
            <a:pPr algn="ctr"/>
            <a:r>
              <a:rPr lang="ru-RU" sz="1300" b="1" dirty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ПРИ ПОДОЗРЕНИИ НА ЗАБОЛЕВАНИЕ ВЛАДЕЛЬЦЫ ОБЯЗАНЫ НЕМЕДЛЕННО СООБЩИТЬ СПЕЦИАЛИСТАМ     ГОСУДАРСТВЕННОЙ ВЕТЕРИНАРНОЙ СЛУЖБЫ!!!</a:t>
            </a:r>
            <a:endParaRPr lang="ru-RU" sz="1300" b="1" dirty="0"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5440" y="2051003"/>
            <a:ext cx="5090141" cy="296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400" b="1" dirty="0"/>
              <a:t>Меры профилактики:</a:t>
            </a:r>
          </a:p>
          <a:p>
            <a:pPr marL="285750" indent="-285750" algn="just">
              <a:lnSpc>
                <a:spcPts val="14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Строго выполнять требования ветеринарных правил по содержанию свиней в хозяйствах, указания и требования специалистов </a:t>
            </a:r>
            <a:r>
              <a:rPr lang="ru-RU" sz="1400" dirty="0" err="1"/>
              <a:t>госветслужбы</a:t>
            </a:r>
            <a:r>
              <a:rPr lang="ru-RU" sz="1400" dirty="0"/>
              <a:t> о проведении диагностических, профилактических и ветеринарно-санитарных мероприятий</a:t>
            </a:r>
          </a:p>
          <a:p>
            <a:pPr marL="285750" indent="-285750" algn="just">
              <a:lnSpc>
                <a:spcPts val="14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Содержать свиней </a:t>
            </a:r>
            <a:r>
              <a:rPr lang="ru-RU" sz="1400" dirty="0" err="1"/>
              <a:t>безвыгульно</a:t>
            </a:r>
            <a:r>
              <a:rPr lang="ru-RU" sz="1400" dirty="0"/>
              <a:t>. Не допускать на территорию свиноводческого хозяйства посторонних лиц, диких животных и животных без владельца</a:t>
            </a:r>
          </a:p>
          <a:p>
            <a:pPr marL="285750" indent="-285750" algn="just">
              <a:lnSpc>
                <a:spcPts val="14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Регулярно проводить уборку свинарников, обработку от насекомых и грызунов. Дезинфицировать обувь при входе</a:t>
            </a:r>
          </a:p>
          <a:p>
            <a:pPr marL="285750" indent="-285750" algn="just">
              <a:lnSpc>
                <a:spcPts val="14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Приобретать свиней и корма, только при наличии ветеринарных сопроводительных документов</a:t>
            </a:r>
          </a:p>
          <a:p>
            <a:pPr marL="285750" indent="-285750" algn="just">
              <a:lnSpc>
                <a:spcPts val="14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Предоставлять туши добытых кабанов в </a:t>
            </a:r>
            <a:r>
              <a:rPr lang="ru-RU" sz="1400" dirty="0" err="1"/>
              <a:t>госветслужбу</a:t>
            </a:r>
            <a:r>
              <a:rPr lang="ru-RU" sz="1400" dirty="0"/>
              <a:t> для проведения исследований на АЧС</a:t>
            </a:r>
          </a:p>
          <a:p>
            <a:pPr marL="285750" indent="-285750" algn="just">
              <a:lnSpc>
                <a:spcPts val="14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Утилизировать туши павших свиней и боенские отходы через специализированные организации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39480" y="5645637"/>
            <a:ext cx="3360434" cy="1384995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rgbClr val="FA6244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Важно помнить об ответственности! </a:t>
            </a:r>
          </a:p>
          <a:p>
            <a:pPr algn="ctr"/>
            <a:r>
              <a:rPr lang="ru-RU" sz="1200" b="1" dirty="0"/>
              <a:t>Владельцы (собственники) домашних свиней и другие лица, допустившие своими действиями (бездействием) возникновение и (или) распространение АЧС несут уголовную и административную ответственность </a:t>
            </a:r>
          </a:p>
          <a:p>
            <a:pPr algn="ctr"/>
            <a:r>
              <a:rPr lang="ru-RU" sz="1200" b="1" dirty="0"/>
              <a:t>(статья 249 УК РФ, статьи 10.7 и 19.5 КоАП РФ)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47587" y="5069128"/>
            <a:ext cx="4210774" cy="400110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rgbClr val="FA6244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200" b="1" dirty="0"/>
              <a:t>Использовать в корм свиньям пищевые отходы, в </a:t>
            </a:r>
            <a:r>
              <a:rPr lang="ru-RU" sz="1200" b="1" dirty="0" err="1"/>
              <a:t>т.ч</a:t>
            </a:r>
            <a:r>
              <a:rPr lang="ru-RU" sz="1200" b="1" dirty="0"/>
              <a:t>. из столовых, ресторанов, детских садов СТРОГО ЗАПРЕЩЕНО!!!</a:t>
            </a:r>
            <a:r>
              <a:rPr lang="ru-RU" sz="1200" dirty="0"/>
              <a:t> </a:t>
            </a:r>
            <a:r>
              <a:rPr lang="ru-R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828" y="5652241"/>
            <a:ext cx="2869178" cy="1384995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rgbClr val="FA6244"/>
            </a:glo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>
                <a:solidFill>
                  <a:prstClr val="black"/>
                </a:solidFill>
              </a:rPr>
              <a:t>Средства профилактики и лечения АЧС НЕ РАЗРАБОТАНЫ!</a:t>
            </a:r>
          </a:p>
          <a:p>
            <a:pPr lvl="0" algn="ctr"/>
            <a:r>
              <a:rPr lang="ru-RU" sz="1200" b="1" dirty="0">
                <a:solidFill>
                  <a:prstClr val="black"/>
                </a:solidFill>
              </a:rPr>
              <a:t>При установлении диагноза все поголовье свиней в очаге и угрожаемой зоне (5-10 км) подлежит изъятию и уничтожению, малоценный инвентарь и деревянные постройки сжигаются!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6432" y="1509917"/>
            <a:ext cx="2952669" cy="461665"/>
          </a:xfrm>
          <a:prstGeom prst="rect">
            <a:avLst/>
          </a:prstGeom>
          <a:gradFill flip="none" rotWithShape="1">
            <a:gsLst>
              <a:gs pos="22000">
                <a:schemeClr val="accent2">
                  <a:lumMod val="5000"/>
                  <a:lumOff val="95000"/>
                </a:schemeClr>
              </a:gs>
              <a:gs pos="100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45000"/>
                  <a:lumOff val="55000"/>
                </a:schemeClr>
              </a:gs>
              <a:gs pos="81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glow rad="127000">
              <a:srgbClr val="FA6244"/>
            </a:glo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>
                <a:solidFill>
                  <a:prstClr val="black"/>
                </a:solidFill>
              </a:rPr>
              <a:t>Гибель свиней при заражении АЧС ДОСТИГАЕТ 100%!</a:t>
            </a:r>
          </a:p>
        </p:txBody>
      </p:sp>
    </p:spTree>
    <p:extLst>
      <p:ext uri="{BB962C8B-B14F-4D97-AF65-F5344CB8AC3E}">
        <p14:creationId xmlns:p14="http://schemas.microsoft.com/office/powerpoint/2010/main" val="2103645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</TotalTime>
  <Words>511</Words>
  <Application>Microsoft Office PowerPoint</Application>
  <PresentationFormat>Произвольный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АФРИКАНСКАЯ ЧУМА СВИНЕЙ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SBBG</dc:creator>
  <cp:lastModifiedBy>press</cp:lastModifiedBy>
  <cp:revision>45</cp:revision>
  <cp:lastPrinted>2024-05-24T07:18:28Z</cp:lastPrinted>
  <dcterms:created xsi:type="dcterms:W3CDTF">2024-05-23T06:16:35Z</dcterms:created>
  <dcterms:modified xsi:type="dcterms:W3CDTF">2026-02-20T06:35:24Z</dcterms:modified>
</cp:coreProperties>
</file>